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  <p:sldMasterId id="2147483776" r:id="rId3"/>
    <p:sldMasterId id="2147483777" r:id="rId4"/>
    <p:sldMasterId id="2147483778" r:id="rId5"/>
    <p:sldMasterId id="2147483779" r:id="rId6"/>
    <p:sldMasterId id="2147483780" r:id="rId7"/>
    <p:sldMasterId id="2147484097" r:id="rId8"/>
  </p:sldMasterIdLst>
  <p:notesMasterIdLst>
    <p:notesMasterId r:id="rId28"/>
  </p:notesMasterIdLst>
  <p:handoutMasterIdLst>
    <p:handoutMasterId r:id="rId29"/>
  </p:handoutMasterIdLst>
  <p:sldIdLst>
    <p:sldId id="256" r:id="rId9"/>
    <p:sldId id="531" r:id="rId10"/>
    <p:sldId id="532" r:id="rId11"/>
    <p:sldId id="533" r:id="rId12"/>
    <p:sldId id="534" r:id="rId13"/>
    <p:sldId id="529" r:id="rId14"/>
    <p:sldId id="535" r:id="rId15"/>
    <p:sldId id="536" r:id="rId16"/>
    <p:sldId id="537" r:id="rId17"/>
    <p:sldId id="538" r:id="rId18"/>
    <p:sldId id="505" r:id="rId19"/>
    <p:sldId id="539" r:id="rId20"/>
    <p:sldId id="540" r:id="rId21"/>
    <p:sldId id="544" r:id="rId22"/>
    <p:sldId id="541" r:id="rId23"/>
    <p:sldId id="542" r:id="rId24"/>
    <p:sldId id="545" r:id="rId25"/>
    <p:sldId id="432" r:id="rId26"/>
    <p:sldId id="546" r:id="rId27"/>
  </p:sldIdLst>
  <p:sldSz cx="9144000" cy="6858000" type="screen4x3"/>
  <p:notesSz cx="7315200" cy="9601200"/>
  <p:custDataLst>
    <p:tags r:id="rId30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0C0C0"/>
    <a:srgbClr val="FF0000"/>
    <a:srgbClr val="FFFFC1"/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9" autoAdjust="0"/>
    <p:restoredTop sz="87293" autoAdjust="0"/>
  </p:normalViewPr>
  <p:slideViewPr>
    <p:cSldViewPr snapToGrid="0">
      <p:cViewPr varScale="1">
        <p:scale>
          <a:sx n="63" d="100"/>
          <a:sy n="63" d="100"/>
        </p:scale>
        <p:origin x="834" y="72"/>
      </p:cViewPr>
      <p:guideLst>
        <p:guide orient="horz" pos="2160"/>
        <p:guide pos="2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AFI1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7378A6-8240-419C-96A2-A8E7E3A5927D}" type="datetime1">
              <a:rPr lang="nl-NL"/>
              <a:pPr>
                <a:defRPr/>
              </a:pPr>
              <a:t>9-2-2021</a:t>
            </a:fld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A678FE-2A08-415B-85AC-989A69DF27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48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AFI1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2AA75C-999F-4280-A404-499BB542C763}" type="datetime1">
              <a:rPr lang="nl-NL"/>
              <a:pPr>
                <a:defRPr/>
              </a:pPr>
              <a:t>9-2-2021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0C6042-20B4-43BE-8CDB-E4FA9C7D48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26769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8FA6F-4793-496C-B10D-B5CA4F2B18D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84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AFI1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C6042-20B4-43BE-8CDB-E4FA9C7D48A4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38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AFI1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0C6042-20B4-43BE-8CDB-E4FA9C7D48A4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12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AFI1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0C6042-20B4-43BE-8CDB-E4FA9C7D48A4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88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AFI1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C6042-20B4-43BE-8CDB-E4FA9C7D48A4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54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AFI1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C6042-20B4-43BE-8CDB-E4FA9C7D48A4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8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AFI1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0C6042-20B4-43BE-8CDB-E4FA9C7D48A4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62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342FE-5120-4709-BE15-D93D3BD25AF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1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3123B-6B62-43E7-BC43-A09BC1B92D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15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4B369-6C13-45DE-8C61-7E499019345C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33518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3123B-6B62-43E7-BC43-A09BC1B92D03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80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EFBD-A4D4-41DE-BBBB-CAEA54C9CD2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164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F19F-2E34-437F-9047-E5DD9057183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7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EFBD-A4D4-41DE-BBBB-CAEA54C9CD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1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F82A-29BC-403F-8591-25817D940D4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0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054A-C0F9-4D11-A34E-5623EB0353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93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D17F5-D625-4F61-811E-6F72618A91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4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4D5F9-17C1-4B84-BDEF-5705D89F0E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CA7A-3912-4F36-B7E7-13501E46DEA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4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ECDB-F8AA-4F3B-B789-4D56B58E1E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95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7B8F8-6CC1-4968-B1C0-3CF58F9E4E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6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091E-A828-41FA-8461-23988F70F9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5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514EA-8DDE-4DE9-9DA5-897179C76FB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5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312F-8416-42B6-A869-BB1F711BFF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2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59BE-AB21-4CF4-88CC-3F74F608429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53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3C587-AB11-4BFE-BAA2-3F537F7E91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03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AA354-375B-4A76-8629-EBF15831E3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40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E1AE-5A93-4058-BD63-46CD8AADB95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62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5A5BA-BDF1-4712-8667-F3766B961D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78105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>
          <a:xfrm>
            <a:off x="395288" y="6245225"/>
            <a:ext cx="619283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>
          <a:xfrm>
            <a:off x="7308850" y="6245225"/>
            <a:ext cx="13779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76BAB-0FA5-44F1-B430-88AC7174DF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2408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B00A5-F700-4FE5-A0CF-DD0523394C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42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BC428-29E2-4AB8-AE63-A81D6DCCB2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03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56C15-A220-44E2-A623-C7471EC4A1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0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40BD-0AF2-43DD-8FE1-955F6CF65F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54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A9EEE-CE2C-4D8D-B065-B68D791DFA3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28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AE79-C7BD-4A98-A09D-C062159C50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2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B9F3A-5E68-44DC-8288-EC00FD9D4D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9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F6A30-A6BD-42A3-B936-991F0D8874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79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38CA-1CC2-4221-A108-34760A1068B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1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BD58-33A8-4153-9B18-396EAB81788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69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8FB77-CF7B-49D2-ABBC-AF567A5927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2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B4EC-497A-4192-831A-225200C4C94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21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5392-C3FB-49D5-BD36-42E8BEDEE51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8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DF96-10D8-437A-A088-28877B559DB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8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BA0F-E16D-441E-BC36-3AF6279B2F0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68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99CF3-B911-4638-BC4B-8CFD82A7F4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27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79F74-5716-4438-BADE-6AB5D52923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17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14263-ADF8-4904-8DC0-5752164789E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560C-6148-418E-BC16-8581D46181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7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40A4-E547-4250-93DC-F0BCDEE2D5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9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73996-749F-4A3E-B772-66F4D324FDA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511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4B07-7138-4995-ADEC-22847F59360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37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3151C-22C3-4BBF-A024-6C5B0C0A93E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65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B6E76-AE9A-40AF-8F49-41F2BC9964E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372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7A8B-5194-4677-921A-EA78B40985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7217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7F388-21A7-4B26-8389-2E17091EF7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239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DC41-276C-4456-948D-2C8C319DCF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96894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1C320-DCA4-44DA-A082-68D47E0651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415617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A052-025C-4158-9FDB-3BE64BBEF2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61153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4F65D-B0A5-4AE3-AA44-FF94F161C4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09004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E406-69FB-42CD-AA29-419781EE8A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41175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1007-0E63-4E77-B603-A6A1109A7F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2406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58B0E-9C86-4A60-99B6-D2760D2B6B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42773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ACB94-77CE-4757-8A4B-1A71461521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61987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3A399-1981-44AF-BD9D-3C6025298C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7705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6863-80BB-4360-9638-06AA965FA4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6915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2A9A9-F4E3-43CE-9173-5DC86EC356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5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voettekst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772F-A98D-45BF-9567-7A616A5CE2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4384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679D-ECD5-4E7B-B506-023768FC3C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83592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voettekst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1A239-C361-413D-93FF-8E076E6400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53720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8828D-3F44-43A5-9000-A571E31574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45954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851-1782-4392-8A8C-B7ED1153E1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99891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oettekst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A350F-C46D-402A-9F51-0FDE142F66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77626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3" name="Tijdelijke aanduiding voor dianummer 6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89CED-F281-42E8-9450-07486FC0CE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90898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0ABB2-70F2-428D-BF42-D94F5F97B0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1951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DBCEA-CB90-408C-9AD7-6B969407A5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60521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F992A-371F-4C25-BC95-56360CBBBB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835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2F8C-8283-413B-A545-B7C0917850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428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B5F78-ABF9-4601-AD60-5C09BBF07D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41010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01194-1EDC-4F84-8D29-703329915DD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607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8DF35-9A95-4E15-8A6A-FA82E4431A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416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AACA-C788-43FF-A324-151D33F6C4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900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9A555-903D-44FE-AC74-522CB370A0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23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7793-3F25-4B95-8BDF-0987D041A4D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4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80033-8A7A-44B8-AEFD-FF16DFECA6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371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056A-8183-4F19-A33B-2410E5EA0A9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4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4BB6-C9FF-4137-8383-18954567646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824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D5F65-7474-406E-AC6A-48A90339A2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8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FF23A-72BB-466F-A601-D8CD82D3F9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669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B84B-C3C3-4899-A05C-36BD935D5C8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74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98AB-94A7-49A6-9141-5FE417F6B4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999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F19F-2E34-437F-9047-E5DD9057183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204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18BC9-72DA-44CE-B5A7-92904540518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244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378EE-BDAE-4BCC-8D5F-98733B6873E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64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86BB2-3619-4730-A8D6-7517F48DBB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6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BC85E-49A1-4CB2-B711-9AB7418298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909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342FE-5120-4709-BE15-D93D3BD25AF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4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514EA-8DDE-4DE9-9DA5-897179C76FB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885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340BD-0AF2-43DD-8FE1-955F6CF65FC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C341-D31E-4D0F-A246-3A448CB9DE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400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1BA0F-E16D-441E-BC36-3AF6279B2F0D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42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7F388-21A7-4B26-8389-2E17091EF7E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657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2A9A9-F4E3-43CE-9173-5DC86EC3567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73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F2F8C-8283-413B-A545-B7C09178505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83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FF23A-72BB-466F-A601-D8CD82D3F923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18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5C341-D31E-4D0F-A246-3A448CB9DE3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332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4B369-6C13-45DE-8C61-7E499019345C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55386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4B369-6C13-45DE-8C61-7E499019345C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934070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4B369-6C13-45DE-8C61-7E499019345C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87726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4B369-6C13-45DE-8C61-7E499019345C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6525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0C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89713"/>
            <a:ext cx="68405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B14B369-6C13-45DE-8C61-7E49901934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0C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188"/>
            <a:ext cx="68405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66A91F-FD47-4EF2-94E8-92A755DCE3C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4041" r:id="rId14"/>
    <p:sldLayoutId id="2147484042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0C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188"/>
            <a:ext cx="68405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53188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E4A6B87-FD1B-448F-9655-62AB625DA14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0C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89713"/>
            <a:ext cx="68405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EC48B68-8BC6-4C36-B715-D410EBC4C2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0C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EF7EE7A-4E7A-4CCF-A887-6343D39D05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0C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te bewerken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 bwMode="auto">
          <a:xfrm>
            <a:off x="395288" y="6245225"/>
            <a:ext cx="6192837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 bwMode="auto">
          <a:xfrm>
            <a:off x="7308850" y="6245225"/>
            <a:ext cx="137795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A71F5F0-54AE-47C3-8483-A746FA8B58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0C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te bewerken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89713"/>
            <a:ext cx="68405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FHV2009 / Cxx56 1+2 / Anatomie &amp; Fysiologie - Zenuwstelsel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123FCA-E168-4F6E-8697-CC17C3E75E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FHV2009 / Cxx56 1+2 / Anatomie &amp; Fysiologie - Zenuwstelsel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B14B369-6C13-45DE-8C61-7E499019345C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2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W9jaoJCaR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2686802-2226-4881-AC47-9A087B99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3933" y="4488616"/>
            <a:ext cx="3548998" cy="885817"/>
          </a:xfrm>
        </p:spPr>
        <p:txBody>
          <a:bodyPr/>
          <a:lstStyle/>
          <a:p>
            <a:pPr algn="ctr"/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Anatomie &amp; Fysiologie</a:t>
            </a:r>
            <a:br>
              <a:rPr lang="nl-NL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Het zenuwstelsel</a:t>
            </a:r>
          </a:p>
        </p:txBody>
      </p:sp>
      <p:pic>
        <p:nvPicPr>
          <p:cNvPr id="6" name="Picture 2" descr="Anatomische, Anatomie, Het Lichaam, Gut, Gezondheid">
            <a:extLst>
              <a:ext uri="{FF2B5EF4-FFF2-40B4-BE49-F238E27FC236}">
                <a16:creationId xmlns:a16="http://schemas.microsoft.com/office/drawing/2014/main" id="{AE6C6F05-DA7E-47F1-82EF-7BCF5B73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08" y="1078123"/>
            <a:ext cx="4856066" cy="323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8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B4C35-D8DD-48E2-8809-4D9287BC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Ruggenwervel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BCAB52-9876-42C9-ACCC-85DE43CD5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83130"/>
            <a:ext cx="4764834" cy="3344471"/>
          </a:xfrm>
        </p:spPr>
        <p:txBody>
          <a:bodyPr/>
          <a:lstStyle/>
          <a:p>
            <a:r>
              <a:rPr lang="nl-NL" sz="2400" dirty="0"/>
              <a:t>Bestaat uit verschillende schijven;</a:t>
            </a:r>
          </a:p>
          <a:p>
            <a:r>
              <a:rPr lang="nl-NL" sz="2400" dirty="0"/>
              <a:t>Signalen worden doorgegeven d.m.v. zenuwen en uitlopers;</a:t>
            </a:r>
          </a:p>
          <a:p>
            <a:r>
              <a:rPr lang="nl-NL" sz="2400" dirty="0"/>
              <a:t>Biedt bescherming.</a:t>
            </a:r>
          </a:p>
          <a:p>
            <a:endParaRPr lang="nl-NL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A4F06B0B-64B1-4C71-AB8B-4ED3DEC3E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289" y="3255365"/>
            <a:ext cx="4179112" cy="34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6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38538" y="334143"/>
            <a:ext cx="83332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b="1" dirty="0">
                <a:solidFill>
                  <a:srgbClr val="00B0F0"/>
                </a:solidFill>
                <a:latin typeface="Trebuchet MS" panose="020B0603020202020204" pitchFamily="34" charset="0"/>
              </a:rPr>
              <a:t>Het perifere zenuwstelsel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2" y="1484833"/>
            <a:ext cx="8239913" cy="50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FBDD5-A4B8-4904-A06E-40A24FBD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6641"/>
            <a:ext cx="6347713" cy="1320800"/>
          </a:xfrm>
        </p:spPr>
        <p:txBody>
          <a:bodyPr/>
          <a:lstStyle/>
          <a:p>
            <a:r>
              <a:rPr lang="nl-NL" b="1" dirty="0">
                <a:latin typeface="Tahoma" pitchFamily="34" charset="0"/>
              </a:rPr>
              <a:t>Het perifere zenuwstelsel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FC44CD-25F3-4EDF-A7B6-3A4303A7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34402"/>
            <a:ext cx="5847185" cy="3045891"/>
          </a:xfrm>
        </p:spPr>
        <p:txBody>
          <a:bodyPr/>
          <a:lstStyle/>
          <a:p>
            <a:r>
              <a:rPr lang="nl-NL" b="1" dirty="0">
                <a:latin typeface="Calibri" pitchFamily="34" charset="0"/>
                <a:cs typeface="Times New Roman" pitchFamily="18" charset="0"/>
              </a:rPr>
              <a:t> Motorisch zenuwstelsel</a:t>
            </a:r>
          </a:p>
          <a:p>
            <a:pPr marL="0" indent="0">
              <a:buNone/>
            </a:pPr>
            <a:r>
              <a:rPr lang="nl-NL" dirty="0">
                <a:latin typeface="Calibri" pitchFamily="34" charset="0"/>
                <a:cs typeface="Times New Roman" pitchFamily="18" charset="0"/>
              </a:rPr>
              <a:t>Brengt informatie over van het centrale zenuwstelsel naar de spieren en klieren. ( afvoerend) </a:t>
            </a:r>
            <a:br>
              <a:rPr lang="nl-NL" dirty="0">
                <a:latin typeface="Calibri" pitchFamily="34" charset="0"/>
                <a:cs typeface="Times New Roman" pitchFamily="18" charset="0"/>
              </a:rPr>
            </a:br>
            <a:r>
              <a:rPr lang="en-US" dirty="0">
                <a:latin typeface="Calibri" pitchFamily="34" charset="0"/>
                <a:cs typeface="Times New Roman" pitchFamily="18" charset="0"/>
              </a:rPr>
              <a:t>        </a:t>
            </a:r>
            <a:endParaRPr lang="nl-NL" dirty="0">
              <a:latin typeface="Calibri" pitchFamily="34" charset="0"/>
              <a:cs typeface="Times New Roman" pitchFamily="18" charset="0"/>
            </a:endParaRPr>
          </a:p>
          <a:p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nl-NL" b="1" dirty="0">
                <a:latin typeface="Calibri" pitchFamily="34" charset="0"/>
                <a:cs typeface="Times New Roman" pitchFamily="18" charset="0"/>
              </a:rPr>
              <a:t>Sensorisch zenuwstelsel</a:t>
            </a:r>
          </a:p>
          <a:p>
            <a:pPr marL="0" indent="0">
              <a:buNone/>
            </a:pPr>
            <a:r>
              <a:rPr lang="nl-NL" dirty="0">
                <a:latin typeface="Calibri" pitchFamily="34" charset="0"/>
                <a:cs typeface="Times New Roman" pitchFamily="18" charset="0"/>
              </a:rPr>
              <a:t>Brengt informatie over van de sensorische receptoren naar het centraal zenuwstelsel  ( aanvoerend) </a:t>
            </a:r>
            <a:br>
              <a:rPr lang="en-US" dirty="0">
                <a:latin typeface="Tahoma" pitchFamily="34" charset="0"/>
                <a:cs typeface="Times New Roman" pitchFamily="18" charset="0"/>
              </a:rPr>
            </a:br>
            <a:endParaRPr lang="nl-NL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01E4911-2FF9-4034-A949-77458D79A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3" y="3662784"/>
            <a:ext cx="5989159" cy="29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1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EA496-EBC7-42FD-93D1-EB89FE87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Trebuchet MS" panose="020B0603020202020204" pitchFamily="34" charset="0"/>
              </a:rPr>
              <a:t>Het perifere zenuwstelsel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38E766-EB07-4E13-8E1B-E36F299F9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09" y="1270000"/>
            <a:ext cx="7078825" cy="4978400"/>
          </a:xfrm>
        </p:spPr>
        <p:txBody>
          <a:bodyPr>
            <a:normAutofit lnSpcReduction="10000"/>
          </a:bodyPr>
          <a:lstStyle/>
          <a:p>
            <a:endParaRPr lang="nl-NL" sz="2400" dirty="0">
              <a:latin typeface="Tahoma" pitchFamily="34" charset="0"/>
              <a:cs typeface="Times New Roman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nl-NL" sz="2400" b="1" dirty="0">
                <a:latin typeface="Calibri" pitchFamily="34" charset="0"/>
                <a:cs typeface="Times New Roman" pitchFamily="18" charset="0"/>
              </a:rPr>
              <a:t>Animale zenuwstelsel</a:t>
            </a:r>
            <a:br>
              <a:rPr lang="nl-NL" sz="2400" dirty="0">
                <a:latin typeface="Calibri" pitchFamily="34" charset="0"/>
                <a:cs typeface="Times New Roman" pitchFamily="18" charset="0"/>
              </a:rPr>
            </a:br>
            <a:r>
              <a:rPr lang="en-US" sz="2400" dirty="0">
                <a:latin typeface="Calibri" pitchFamily="34" charset="0"/>
                <a:cs typeface="Times New Roman" pitchFamily="18" charset="0"/>
              </a:rPr>
              <a:t>   -  </a:t>
            </a:r>
            <a:r>
              <a:rPr lang="nl-NL" sz="2400" dirty="0">
                <a:latin typeface="Calibri" pitchFamily="34" charset="0"/>
                <a:cs typeface="Times New Roman" pitchFamily="18" charset="0"/>
              </a:rPr>
              <a:t>staat onder invloed van de wil </a:t>
            </a:r>
            <a:br>
              <a:rPr lang="en-US" sz="2400" dirty="0">
                <a:latin typeface="Calibri" pitchFamily="34" charset="0"/>
                <a:cs typeface="Times New Roman" pitchFamily="18" charset="0"/>
              </a:rPr>
            </a:br>
            <a:r>
              <a:rPr lang="en-US" sz="2400" dirty="0">
                <a:latin typeface="Calibri" pitchFamily="34" charset="0"/>
                <a:cs typeface="Times New Roman" pitchFamily="18" charset="0"/>
              </a:rPr>
              <a:t>   -  </a:t>
            </a:r>
            <a:r>
              <a:rPr lang="nl-NL" sz="2400" dirty="0">
                <a:latin typeface="Calibri" pitchFamily="34" charset="0"/>
                <a:cs typeface="Times New Roman" pitchFamily="18" charset="0"/>
              </a:rPr>
              <a:t>verzorgt bewuste reacties en reflexen</a:t>
            </a:r>
            <a:br>
              <a:rPr lang="en-US" sz="2400" dirty="0">
                <a:latin typeface="Calibri" pitchFamily="34" charset="0"/>
                <a:cs typeface="Times New Roman" pitchFamily="18" charset="0"/>
              </a:rPr>
            </a:br>
            <a:r>
              <a:rPr lang="en-US" sz="2400" dirty="0">
                <a:latin typeface="Calibri" pitchFamily="34" charset="0"/>
                <a:cs typeface="Times New Roman" pitchFamily="18" charset="0"/>
              </a:rPr>
              <a:t>   -  </a:t>
            </a:r>
            <a:r>
              <a:rPr lang="nl-NL" sz="2400" dirty="0">
                <a:latin typeface="Calibri" pitchFamily="34" charset="0"/>
                <a:cs typeface="Times New Roman" pitchFamily="18" charset="0"/>
              </a:rPr>
              <a:t>centra liggen voornamelijk in grote hersenen </a:t>
            </a:r>
            <a:br>
              <a:rPr lang="en-US" sz="2400" dirty="0">
                <a:latin typeface="Tahoma" pitchFamily="34" charset="0"/>
                <a:cs typeface="Times New Roman" pitchFamily="18" charset="0"/>
              </a:rPr>
            </a:br>
            <a:endParaRPr lang="nl-NL" sz="2400" dirty="0">
              <a:latin typeface="Tahoma" pitchFamily="34" charset="0"/>
              <a:cs typeface="Times New Roman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nl-NL" sz="2400" b="1" dirty="0">
                <a:latin typeface="Calibri" pitchFamily="34" charset="0"/>
                <a:cs typeface="Times New Roman" pitchFamily="18" charset="0"/>
              </a:rPr>
              <a:t>Autonome zenuwstelsel</a:t>
            </a:r>
            <a:r>
              <a:rPr lang="nl-NL" sz="24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nl-NL" sz="2400" dirty="0">
                <a:latin typeface="Calibri" pitchFamily="34" charset="0"/>
                <a:cs typeface="Times New Roman" pitchFamily="18" charset="0"/>
              </a:rPr>
              <a:t>(= vegetatief zenuwstelsel)</a:t>
            </a:r>
            <a:br>
              <a:rPr lang="en-US" sz="2400" dirty="0">
                <a:latin typeface="Tahoma" pitchFamily="34" charset="0"/>
                <a:cs typeface="Times New Roman" pitchFamily="18" charset="0"/>
              </a:rPr>
            </a:br>
            <a:r>
              <a:rPr lang="en-US" sz="2400" dirty="0">
                <a:latin typeface="Calibri" pitchFamily="34" charset="0"/>
                <a:cs typeface="Times New Roman" pitchFamily="18" charset="0"/>
              </a:rPr>
              <a:t>   -  </a:t>
            </a:r>
            <a:r>
              <a:rPr lang="nl-NL" sz="2400" dirty="0">
                <a:latin typeface="Calibri" pitchFamily="34" charset="0"/>
                <a:cs typeface="Times New Roman" pitchFamily="18" charset="0"/>
              </a:rPr>
              <a:t>staat niet onder invloed van de wil</a:t>
            </a:r>
            <a:br>
              <a:rPr lang="en-US" sz="2400" dirty="0">
                <a:latin typeface="Calibri" pitchFamily="34" charset="0"/>
                <a:cs typeface="Times New Roman" pitchFamily="18" charset="0"/>
              </a:rPr>
            </a:br>
            <a:r>
              <a:rPr lang="en-US" sz="2400" dirty="0">
                <a:latin typeface="Calibri" pitchFamily="34" charset="0"/>
                <a:cs typeface="Times New Roman" pitchFamily="18" charset="0"/>
              </a:rPr>
              <a:t>   -   </a:t>
            </a:r>
            <a:r>
              <a:rPr lang="nl-NL" sz="2400" dirty="0">
                <a:latin typeface="Calibri" pitchFamily="34" charset="0"/>
                <a:cs typeface="Times New Roman" pitchFamily="18" charset="0"/>
              </a:rPr>
              <a:t>voor onbewuste functies van organen</a:t>
            </a:r>
            <a:br>
              <a:rPr lang="en-US" sz="2400" dirty="0">
                <a:latin typeface="Calibri" pitchFamily="34" charset="0"/>
                <a:cs typeface="Times New Roman" pitchFamily="18" charset="0"/>
              </a:rPr>
            </a:br>
            <a:r>
              <a:rPr lang="en-US" sz="2400" dirty="0">
                <a:latin typeface="Calibri" pitchFamily="34" charset="0"/>
                <a:cs typeface="Times New Roman" pitchFamily="18" charset="0"/>
              </a:rPr>
              <a:t>   -   </a:t>
            </a:r>
            <a:r>
              <a:rPr lang="nl-NL" sz="2400" dirty="0">
                <a:latin typeface="Calibri" pitchFamily="34" charset="0"/>
                <a:cs typeface="Times New Roman" pitchFamily="18" charset="0"/>
              </a:rPr>
              <a:t>regelt allerlei lichaamsfuncties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nl-NL" sz="2400" dirty="0">
                <a:latin typeface="Calibri" pitchFamily="34" charset="0"/>
                <a:cs typeface="Times New Roman" pitchFamily="18" charset="0"/>
              </a:rPr>
              <a:t>o.a. hartslag,</a:t>
            </a:r>
            <a:br>
              <a:rPr lang="en-US" sz="2400" dirty="0">
                <a:latin typeface="Calibri" pitchFamily="34" charset="0"/>
                <a:cs typeface="Times New Roman" pitchFamily="18" charset="0"/>
              </a:rPr>
            </a:br>
            <a:r>
              <a:rPr lang="en-US" sz="2400" dirty="0">
                <a:latin typeface="Calibri" pitchFamily="34" charset="0"/>
                <a:cs typeface="Times New Roman" pitchFamily="18" charset="0"/>
              </a:rPr>
              <a:t>    </a:t>
            </a:r>
            <a:r>
              <a:rPr lang="nl-NL" sz="2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nl-NL" sz="2400" dirty="0">
                <a:latin typeface="Calibri" pitchFamily="34" charset="0"/>
                <a:cs typeface="Times New Roman" pitchFamily="18" charset="0"/>
              </a:rPr>
              <a:t>spijsvertering, ademhaling, nieren, etc.</a:t>
            </a:r>
            <a:br>
              <a:rPr lang="en-US" sz="2400" dirty="0">
                <a:latin typeface="Calibri" pitchFamily="34" charset="0"/>
                <a:cs typeface="Times New Roman" pitchFamily="18" charset="0"/>
              </a:rPr>
            </a:br>
            <a:r>
              <a:rPr lang="en-US" sz="2400" dirty="0">
                <a:latin typeface="Calibri" pitchFamily="34" charset="0"/>
                <a:cs typeface="Times New Roman" pitchFamily="18" charset="0"/>
              </a:rPr>
              <a:t>   -   </a:t>
            </a:r>
            <a:r>
              <a:rPr lang="nl-NL" sz="2400" dirty="0">
                <a:latin typeface="Calibri" pitchFamily="34" charset="0"/>
                <a:cs typeface="Times New Roman" pitchFamily="18" charset="0"/>
              </a:rPr>
              <a:t>centra in hersenstam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553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38538" y="334143"/>
            <a:ext cx="83332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b="1" dirty="0">
                <a:solidFill>
                  <a:srgbClr val="00B0F0"/>
                </a:solidFill>
                <a:latin typeface="Trebuchet MS" panose="020B0603020202020204" pitchFamily="34" charset="0"/>
              </a:rPr>
              <a:t>Het perifere zenuwstelsel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2" y="1484833"/>
            <a:ext cx="8239913" cy="50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5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A5406-6384-48B6-99EC-14876EE6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F0"/>
                </a:solidFill>
                <a:latin typeface="Trebuchet MS" panose="020B0603020202020204" pitchFamily="34" charset="0"/>
              </a:rPr>
              <a:t>Het autonome zenuwstelsel</a:t>
            </a:r>
            <a:br>
              <a:rPr lang="nl-NL" b="1" dirty="0">
                <a:solidFill>
                  <a:srgbClr val="00B0F0"/>
                </a:solidFill>
                <a:latin typeface="Trebuchet MS" panose="020B0603020202020204" pitchFamily="34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01F7AA-8D25-43D5-96AD-5A6AFA464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     </a:t>
            </a:r>
            <a:r>
              <a:rPr lang="nl-NL" b="1" dirty="0" err="1"/>
              <a:t>Orthosympatisch</a:t>
            </a:r>
            <a:r>
              <a:rPr lang="nl-NL" b="1" dirty="0"/>
              <a:t> zenuwstelsel</a:t>
            </a:r>
          </a:p>
          <a:p>
            <a:r>
              <a:rPr lang="nl-NL" dirty="0"/>
              <a:t>Impulsen uit het </a:t>
            </a:r>
            <a:r>
              <a:rPr lang="nl-NL" dirty="0" err="1"/>
              <a:t>orthosympatisch</a:t>
            </a:r>
            <a:r>
              <a:rPr lang="nl-NL" dirty="0"/>
              <a:t> zenuwstelsel maken het lichaam geschikt voor actie. Hart en ademhaling versnellen, er komt meer suiker in het bloed (om energie vrij te maken) en de spijsvertering vertraagt.</a:t>
            </a:r>
          </a:p>
          <a:p>
            <a:endParaRPr lang="nl-NL" dirty="0"/>
          </a:p>
          <a:p>
            <a:r>
              <a:rPr lang="nl-NL" b="1" dirty="0"/>
              <a:t>Parasympatisch zenuwstelsel</a:t>
            </a:r>
          </a:p>
          <a:p>
            <a:r>
              <a:rPr lang="nl-NL" dirty="0"/>
              <a:t>Het parasympatisch gedeelte n is gericht op rust, dit zorgt voor een remming van de hartslag en de ademhaling. Hierdoor kun je weinig actie ondernemen, het lichaam 'herstelt'.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264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825CB-FFE1-4CDC-9DFB-F4DDC7BC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F398D5-DC06-4526-B347-E5B9EB1D7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BC934-E641-457E-9EFB-C01DD3E31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6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40C2F-4211-4DC5-A3EC-99C313E0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26" y="441649"/>
            <a:ext cx="6347713" cy="1320800"/>
          </a:xfrm>
        </p:spPr>
        <p:txBody>
          <a:bodyPr/>
          <a:lstStyle/>
          <a:p>
            <a:r>
              <a:rPr lang="nl-NL" b="1" dirty="0"/>
              <a:t>Zenuwweefsel bestaat uit: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182B3B-26B3-4955-BDDC-30F36E21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26" y="1488613"/>
            <a:ext cx="6347714" cy="3880773"/>
          </a:xfrm>
        </p:spPr>
        <p:txBody>
          <a:bodyPr/>
          <a:lstStyle/>
          <a:p>
            <a:r>
              <a:rPr lang="nl-NL" sz="2000" dirty="0"/>
              <a:t>Zenuwcellen (neuronen)</a:t>
            </a:r>
          </a:p>
          <a:p>
            <a:pPr marL="457200" lvl="1" indent="0">
              <a:buNone/>
            </a:pPr>
            <a:r>
              <a:rPr lang="nl-NL" sz="2000" dirty="0"/>
              <a:t>Functie = prikkels opvangen uit de buitenwereld en doorgeven aan centraal systeem (hersenen) en het doorgeven van het signaal naar een volgende cel</a:t>
            </a:r>
          </a:p>
          <a:p>
            <a:pPr marL="457200" lvl="1" indent="0">
              <a:buNone/>
            </a:pPr>
            <a:endParaRPr lang="nl-NL" sz="2000" dirty="0"/>
          </a:p>
          <a:p>
            <a:r>
              <a:rPr lang="nl-NL" sz="2000" dirty="0"/>
              <a:t>Gliacellen of steuncellen</a:t>
            </a:r>
          </a:p>
          <a:p>
            <a:pPr lvl="1"/>
            <a:r>
              <a:rPr lang="nl-NL" sz="2000" dirty="0"/>
              <a:t>functie: voeding, bescherming en steun van zenuwcellen</a:t>
            </a:r>
            <a:endParaRPr lang="nl-NL" sz="2000" dirty="0">
              <a:cs typeface="Arial" pitchFamily="34" charset="0"/>
            </a:endParaRPr>
          </a:p>
          <a:p>
            <a:endParaRPr lang="nl-NL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FF418FF-D7FB-46B9-9CAD-40F7B239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57" y="4634722"/>
            <a:ext cx="5006842" cy="22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18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4" descr="Myelinesche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9" y="2140632"/>
            <a:ext cx="1460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1" name="Group 23"/>
          <p:cNvGrpSpPr>
            <a:grpSpLocks/>
          </p:cNvGrpSpPr>
          <p:nvPr/>
        </p:nvGrpSpPr>
        <p:grpSpPr bwMode="auto">
          <a:xfrm>
            <a:off x="6668294" y="1736725"/>
            <a:ext cx="2475793" cy="4783587"/>
            <a:chOff x="3753" y="0"/>
            <a:chExt cx="2266" cy="4133"/>
          </a:xfrm>
        </p:grpSpPr>
        <p:grpSp>
          <p:nvGrpSpPr>
            <p:cNvPr id="37898" name="Group 21"/>
            <p:cNvGrpSpPr>
              <a:grpSpLocks/>
            </p:cNvGrpSpPr>
            <p:nvPr/>
          </p:nvGrpSpPr>
          <p:grpSpPr bwMode="auto">
            <a:xfrm>
              <a:off x="3753" y="0"/>
              <a:ext cx="2266" cy="4133"/>
              <a:chOff x="3753" y="0"/>
              <a:chExt cx="2266" cy="4133"/>
            </a:xfrm>
          </p:grpSpPr>
          <p:pic>
            <p:nvPicPr>
              <p:cNvPr id="37900" name="Picture 13" descr="BouwNeuron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3" y="0"/>
                <a:ext cx="2007" cy="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01" name="Text Box 14"/>
              <p:cNvSpPr txBox="1">
                <a:spLocks noChangeArrowheads="1"/>
              </p:cNvSpPr>
              <p:nvPr/>
            </p:nvSpPr>
            <p:spPr bwMode="auto">
              <a:xfrm>
                <a:off x="5141" y="155"/>
                <a:ext cx="6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nl-NL"/>
                  <a:t>dendriet</a:t>
                </a:r>
              </a:p>
            </p:txBody>
          </p:sp>
          <p:sp>
            <p:nvSpPr>
              <p:cNvPr id="37902" name="Text Box 15"/>
              <p:cNvSpPr txBox="1">
                <a:spLocks noChangeArrowheads="1"/>
              </p:cNvSpPr>
              <p:nvPr/>
            </p:nvSpPr>
            <p:spPr bwMode="auto">
              <a:xfrm>
                <a:off x="5068" y="582"/>
                <a:ext cx="951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nl-NL" dirty="0"/>
                  <a:t>nucleus </a:t>
                </a:r>
              </a:p>
            </p:txBody>
          </p:sp>
          <p:sp>
            <p:nvSpPr>
              <p:cNvPr id="37903" name="Text Box 16"/>
              <p:cNvSpPr txBox="1">
                <a:spLocks noChangeArrowheads="1"/>
              </p:cNvSpPr>
              <p:nvPr/>
            </p:nvSpPr>
            <p:spPr bwMode="auto">
              <a:xfrm>
                <a:off x="4850" y="1364"/>
                <a:ext cx="6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nl-NL" dirty="0"/>
                  <a:t>myeline</a:t>
                </a:r>
              </a:p>
            </p:txBody>
          </p:sp>
          <p:sp>
            <p:nvSpPr>
              <p:cNvPr id="37904" name="Text Box 17"/>
              <p:cNvSpPr txBox="1">
                <a:spLocks noChangeArrowheads="1"/>
              </p:cNvSpPr>
              <p:nvPr/>
            </p:nvSpPr>
            <p:spPr bwMode="auto">
              <a:xfrm>
                <a:off x="4843" y="1737"/>
                <a:ext cx="4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nl-NL" b="1">
                    <a:solidFill>
                      <a:srgbClr val="FF0000"/>
                    </a:solidFill>
                  </a:rPr>
                  <a:t>axon</a:t>
                </a:r>
              </a:p>
            </p:txBody>
          </p:sp>
          <p:sp>
            <p:nvSpPr>
              <p:cNvPr id="37905" name="Text Box 18"/>
              <p:cNvSpPr txBox="1">
                <a:spLocks noChangeArrowheads="1"/>
              </p:cNvSpPr>
              <p:nvPr/>
            </p:nvSpPr>
            <p:spPr bwMode="auto">
              <a:xfrm>
                <a:off x="4575" y="2937"/>
                <a:ext cx="83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nl-NL"/>
                  <a:t>synaptisch </a:t>
                </a:r>
              </a:p>
              <a:p>
                <a:pPr eaLnBrk="1" hangingPunct="1"/>
                <a:r>
                  <a:rPr lang="nl-NL"/>
                  <a:t>eindplaatje</a:t>
                </a:r>
              </a:p>
            </p:txBody>
          </p:sp>
        </p:grpSp>
        <p:sp>
          <p:nvSpPr>
            <p:cNvPr id="37899" name="Text Box 22"/>
            <p:cNvSpPr txBox="1">
              <a:spLocks noChangeArrowheads="1"/>
            </p:cNvSpPr>
            <p:nvPr/>
          </p:nvSpPr>
          <p:spPr bwMode="auto">
            <a:xfrm>
              <a:off x="4645" y="1101"/>
              <a:ext cx="169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nl-NL" dirty="0"/>
            </a:p>
          </p:txBody>
        </p:sp>
      </p:grp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3402012" y="-8208"/>
            <a:ext cx="5741988" cy="742167"/>
          </a:xfrm>
        </p:spPr>
        <p:txBody>
          <a:bodyPr>
            <a:normAutofit/>
          </a:bodyPr>
          <a:lstStyle/>
          <a:p>
            <a:r>
              <a:rPr lang="nl-NL" b="1" dirty="0"/>
              <a:t>Zenuwcel: axon </a:t>
            </a:r>
            <a:r>
              <a:rPr lang="nl-NL" dirty="0"/>
              <a:t> 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3192" y="1687320"/>
            <a:ext cx="3778250" cy="497681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nl-NL" sz="2000" dirty="0"/>
              <a:t>Axon geeft signaal door naar de synaps van de zenuwcel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soms omgeven door myelineschede, witte isolatielaag </a:t>
            </a:r>
            <a:br>
              <a:rPr lang="nl-NL" sz="2000" dirty="0"/>
            </a:br>
            <a:endParaRPr lang="nl-NL" sz="2000" dirty="0"/>
          </a:p>
          <a:p>
            <a:pPr marL="0" indent="0">
              <a:lnSpc>
                <a:spcPct val="90000"/>
              </a:lnSpc>
              <a:buNone/>
            </a:pPr>
            <a:r>
              <a:rPr lang="nl-NL" sz="2000" dirty="0"/>
              <a:t>synaps geeft het signaal door naar de </a:t>
            </a:r>
            <a:r>
              <a:rPr lang="nl-NL" sz="2000" b="1" dirty="0"/>
              <a:t>volgende</a:t>
            </a:r>
            <a:r>
              <a:rPr lang="nl-NL" sz="2000" dirty="0"/>
              <a:t> zenuwcel.</a:t>
            </a:r>
          </a:p>
          <a:p>
            <a:pPr marL="0" indent="0">
              <a:lnSpc>
                <a:spcPct val="90000"/>
              </a:lnSpc>
              <a:buNone/>
            </a:pPr>
            <a:endParaRPr lang="nl-NL" sz="2000" dirty="0"/>
          </a:p>
          <a:p>
            <a:pPr marL="0" indent="0">
              <a:lnSpc>
                <a:spcPct val="90000"/>
              </a:lnSpc>
              <a:buNone/>
            </a:pPr>
            <a:r>
              <a:rPr lang="nl-NL" sz="2000" dirty="0"/>
              <a:t>De dendriet ontvangt het signaal van de vorige zenuwcel via de synaps.</a:t>
            </a:r>
          </a:p>
        </p:txBody>
      </p:sp>
      <p:sp>
        <p:nvSpPr>
          <p:cNvPr id="37894" name="Line 9"/>
          <p:cNvSpPr>
            <a:spLocks noChangeShapeType="1"/>
          </p:cNvSpPr>
          <p:nvPr/>
        </p:nvSpPr>
        <p:spPr bwMode="auto">
          <a:xfrm flipV="1">
            <a:off x="3426017" y="2575248"/>
            <a:ext cx="362212" cy="41611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7895" name="Line 10"/>
          <p:cNvSpPr>
            <a:spLocks noChangeShapeType="1"/>
          </p:cNvSpPr>
          <p:nvPr/>
        </p:nvSpPr>
        <p:spPr bwMode="auto">
          <a:xfrm>
            <a:off x="4088922" y="4206312"/>
            <a:ext cx="2778409" cy="1634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2B78C-C706-4D5E-B230-9A76E264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6F0CC8-06B2-44F0-BE85-6BCB5E26B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96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44742-5834-4FD5-944B-C057EA23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zenuwstelsel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9DB7AF-B726-4936-868D-91A3FAEA60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4696" y="1474619"/>
            <a:ext cx="310398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+mn-lt"/>
              </a:rPr>
              <a:t>Bestaat uit: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Hersenen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Ruggenmerg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Zenuwen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9CC930-22ED-4814-8250-0F0A1E4AC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65" y="1427584"/>
            <a:ext cx="6186135" cy="46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8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F9E9A-BCA2-4C6D-ABF5-A6E52DB0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Functies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8D6155-9FC1-4017-A50E-7D29B6734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89" y="1675398"/>
            <a:ext cx="6347714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Registreren van prikkels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Verwerken van prikkels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Opwekken van prikkels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Reageren op prikkels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Psychische activiteiten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Coördineren van functies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Regulatie van weefsels en organen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52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4E80F-AAF5-4D2C-826D-F5C3ADC4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52" y="28185"/>
            <a:ext cx="6347713" cy="1320800"/>
          </a:xfrm>
        </p:spPr>
        <p:txBody>
          <a:bodyPr/>
          <a:lstStyle/>
          <a:p>
            <a:r>
              <a:rPr lang="nl-NL" dirty="0"/>
              <a:t>Indeling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E5DCB2-B4BA-43C9-BC4F-FC736FCA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8C6092-8C02-497B-9CD1-4EC1264B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2" y="688585"/>
            <a:ext cx="8534401" cy="604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79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4E99F-2446-4BBA-912F-E43ADE5E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Werking van de hersenen </a:t>
            </a:r>
          </a:p>
        </p:txBody>
      </p:sp>
      <p:pic>
        <p:nvPicPr>
          <p:cNvPr id="4" name="Tijdelijke aanduiding voor inhoud 3">
            <a:hlinkClick r:id="rId3"/>
            <a:extLst>
              <a:ext uri="{FF2B5EF4-FFF2-40B4-BE49-F238E27FC236}">
                <a16:creationId xmlns:a16="http://schemas.microsoft.com/office/drawing/2014/main" id="{0E00D8A0-3105-4DA0-B587-FA7B91599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930400"/>
            <a:ext cx="559486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1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9606" y="244475"/>
            <a:ext cx="6248400" cy="1143000"/>
          </a:xfrm>
        </p:spPr>
        <p:txBody>
          <a:bodyPr/>
          <a:lstStyle/>
          <a:p>
            <a:r>
              <a:rPr lang="nl-NL" dirty="0"/>
              <a:t>Centrale zenuwstelsel</a:t>
            </a:r>
          </a:p>
        </p:txBody>
      </p:sp>
      <p:sp>
        <p:nvSpPr>
          <p:cNvPr id="4" name="AutoShape 2" descr="Afbeeldingsresultaat voor centrale zenuwstelsel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E9DF124-9165-4227-B397-C9B1A15A6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606" y="1557964"/>
            <a:ext cx="6005650" cy="30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4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D1BBD-C492-49F5-86CC-F7714AA7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48" y="516294"/>
            <a:ext cx="6347713" cy="1320800"/>
          </a:xfrm>
        </p:spPr>
        <p:txBody>
          <a:bodyPr/>
          <a:lstStyle/>
          <a:p>
            <a:r>
              <a:rPr lang="nl-NL" b="1" dirty="0"/>
              <a:t>Hersenen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3937B5F-172F-4DAB-B0DA-461D4F35A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8" y="1337885"/>
            <a:ext cx="5840963" cy="52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8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00B10-8FCF-47CF-ADD3-DF5C0DCE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55037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Linker- en rechterhersenhelft</a:t>
            </a:r>
            <a:br>
              <a:rPr lang="nl-NL" dirty="0"/>
            </a:br>
            <a:endParaRPr lang="nl-N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B99275-59CB-4BD6-81EF-1EDC0592D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915437"/>
            <a:ext cx="5678991" cy="5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3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43461-6F1B-4A04-8D3A-D97BB7E1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Ruggenmerg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A301F5-A27F-4376-B5ED-845041A5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517797"/>
            <a:ext cx="6347714" cy="825206"/>
          </a:xfrm>
        </p:spPr>
        <p:txBody>
          <a:bodyPr/>
          <a:lstStyle/>
          <a:p>
            <a:r>
              <a:rPr lang="nl-NL" dirty="0"/>
              <a:t>Het ruggenmerg is het schakelstation tussen hersenen en zenuwen.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Stenose, de oorzaken en gevolgen van rugklachten door stenose- Origene">
            <a:extLst>
              <a:ext uri="{FF2B5EF4-FFF2-40B4-BE49-F238E27FC236}">
                <a16:creationId xmlns:a16="http://schemas.microsoft.com/office/drawing/2014/main" id="{FE3611AD-7C83-4756-B74F-5F4F52D3E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9" y="2464837"/>
            <a:ext cx="5043393" cy="378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112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62975bcc661430c79a762d3620b3d0283e4f1d"/>
</p:tagLst>
</file>

<file path=ppt/theme/theme1.xml><?xml version="1.0" encoding="utf-8"?>
<a:theme xmlns:a="http://schemas.openxmlformats.org/drawingml/2006/main" name="anat/fys">
  <a:themeElements>
    <a:clrScheme name="anat/fy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at/f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t/fy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t/fy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t/fy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t/fy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t/fy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t/fy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t/fy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t/fy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t/fy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t/fy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t/fy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t/fy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nat/fys">
  <a:themeElements>
    <a:clrScheme name="3_anat/fy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nat/f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nat/fy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nat/fy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nat/fy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nat/fy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nat/fy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nat/fy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nat/fy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nat/fy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nat/fy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nat/fy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nat/fy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nat/fy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anat/fys">
  <a:themeElements>
    <a:clrScheme name="6_anat/fy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anat/f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anat/fy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nat/fy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nat/fy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nat/fy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nat/fy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nat/fy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nat/fy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nat/fy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nat/fy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nat/fy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nat/fy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nat/fy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nat/fys">
  <a:themeElements>
    <a:clrScheme name="1_anat/fy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nat/f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nat/fy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at/fy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at/fy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at/fy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at/fy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at/fy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at/fy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at/fy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at/fy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at/fy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at/fy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at/fy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anat/fys">
  <a:themeElements>
    <a:clrScheme name="7_anat/fy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anat/f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nat/fy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anat/fy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anat/fy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anat/fy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anat/fy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anat/fy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nat/fy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nat/fy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nat/fy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nat/fy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nat/fy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nat/fy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anat/fys">
  <a:themeElements>
    <a:clrScheme name="8_anat/fy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anat/f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anat/fy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nat/fy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nat/fy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nat/fy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nat/fy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nat/fy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nat/fy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nat/fy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nat/fy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nat/fy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nat/fy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nat/fy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anat/fys">
  <a:themeElements>
    <a:clrScheme name="2_anat/fy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nat/f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nat/fy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nat/fy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nat/fy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nat/fy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nat/fy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nat/fy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nat/fy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nat/fy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nat/fy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nat/fy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nat/fy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nat/fy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9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anatomie_ fysiologie</Template>
  <TotalTime>7933</TotalTime>
  <Words>404</Words>
  <Application>Microsoft Office PowerPoint</Application>
  <PresentationFormat>Diavoorstelling (4:3)</PresentationFormat>
  <Paragraphs>88</Paragraphs>
  <Slides>19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8</vt:i4>
      </vt:variant>
      <vt:variant>
        <vt:lpstr>Diatitels</vt:lpstr>
      </vt:variant>
      <vt:variant>
        <vt:i4>19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Trebuchet MS</vt:lpstr>
      <vt:lpstr>Wingdings 3</vt:lpstr>
      <vt:lpstr>anat/fys</vt:lpstr>
      <vt:lpstr>3_anat/fys</vt:lpstr>
      <vt:lpstr>6_anat/fys</vt:lpstr>
      <vt:lpstr>1_anat/fys</vt:lpstr>
      <vt:lpstr>7_anat/fys</vt:lpstr>
      <vt:lpstr>8_anat/fys</vt:lpstr>
      <vt:lpstr>2_anat/fys</vt:lpstr>
      <vt:lpstr>Facet</vt:lpstr>
      <vt:lpstr>Anatomie &amp; Fysiologie Het zenuwstelsel</vt:lpstr>
      <vt:lpstr>Het zenuwstelsel</vt:lpstr>
      <vt:lpstr>Functies zenuwstelsel</vt:lpstr>
      <vt:lpstr>Indeling zenuwstelsel</vt:lpstr>
      <vt:lpstr>Werking van de hersenen </vt:lpstr>
      <vt:lpstr>Centrale zenuwstelsel</vt:lpstr>
      <vt:lpstr>Hersenen</vt:lpstr>
      <vt:lpstr>Linker- en rechterhersenhelft </vt:lpstr>
      <vt:lpstr>Ruggenmerg</vt:lpstr>
      <vt:lpstr>Ruggenwervel</vt:lpstr>
      <vt:lpstr>Het perifere zenuwstelsel</vt:lpstr>
      <vt:lpstr>Het perifere zenuwstelsel</vt:lpstr>
      <vt:lpstr>Het perifere zenuwstelsel</vt:lpstr>
      <vt:lpstr>Het perifere zenuwstelsel</vt:lpstr>
      <vt:lpstr>Het autonome zenuwstelsel </vt:lpstr>
      <vt:lpstr>PowerPoint-presentatie</vt:lpstr>
      <vt:lpstr>Zenuwweefsel bestaat uit: </vt:lpstr>
      <vt:lpstr>Zenuwcel: axon  </vt:lpstr>
      <vt:lpstr>Einde</vt:lpstr>
    </vt:vector>
  </TitlesOfParts>
  <Company>Wanddaarzitmeerin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Toegepaste anatomie en fysiologie</dc:title>
  <dc:creator>Nol van Roosmalen</dc:creator>
  <cp:lastModifiedBy>Kievit, Eline</cp:lastModifiedBy>
  <cp:revision>387</cp:revision>
  <dcterms:created xsi:type="dcterms:W3CDTF">2007-06-21T09:32:31Z</dcterms:created>
  <dcterms:modified xsi:type="dcterms:W3CDTF">2021-02-09T17:44:01Z</dcterms:modified>
</cp:coreProperties>
</file>